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sldIdLst>
    <p:sldId id="256" r:id="rId2"/>
    <p:sldId id="257" r:id="rId3"/>
    <p:sldId id="258" r:id="rId4"/>
    <p:sldId id="259" r:id="rId5"/>
    <p:sldId id="260" r:id="rId6"/>
    <p:sldId id="262" r:id="rId7"/>
    <p:sldId id="263" r:id="rId8"/>
    <p:sldId id="264" r:id="rId9"/>
    <p:sldId id="265" r:id="rId10"/>
    <p:sldId id="266" r:id="rId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0" d="100"/>
          <a:sy n="70" d="100"/>
        </p:scale>
        <p:origin x="1386" y="7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DB2770C-6942-42D7-B58C-E449329B6F65}" type="datetimeFigureOut">
              <a:rPr lang="en-US" smtClean="0"/>
              <a:t>2/5/2019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315D334-D90C-4AEA-800C-0495C0DDD09C}" type="slidenum">
              <a:rPr lang="en-US" smtClean="0"/>
              <a:t>‹#›</a:t>
            </a:fld>
            <a:endParaRPr lang="en-US"/>
          </a:p>
        </p:txBody>
      </p:sp>
    </p:spTree>
    <p:extLst>
      <p:ext uri="{BB962C8B-B14F-4D97-AF65-F5344CB8AC3E}">
        <p14:creationId xmlns:p14="http://schemas.microsoft.com/office/powerpoint/2010/main" val="30138460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Transiting to adulthood is a critical phase that  requires</a:t>
            </a:r>
            <a:r>
              <a:rPr lang="en-US" baseline="0" dirty="0" smtClean="0"/>
              <a:t> a lot of dedication and understanding. Adulthood is often confused with </a:t>
            </a:r>
            <a:r>
              <a:rPr lang="en-US" baseline="0" dirty="0" err="1" smtClean="0"/>
              <a:t>adulting</a:t>
            </a:r>
            <a:r>
              <a:rPr lang="en-US" baseline="0" dirty="0" smtClean="0"/>
              <a:t> whereby young people think undertaking activities such as cooking, washing dishes and doing laundry is what defines an adult. However, adulthood is more than those basic activities. Adulthood requires life skills such as grocery shopping, cleaning and meal preparation. Other critical skills that are essential are money management skills and time management especially when relying on own independence.</a:t>
            </a:r>
            <a:endParaRPr lang="en-US" dirty="0"/>
          </a:p>
        </p:txBody>
      </p:sp>
      <p:sp>
        <p:nvSpPr>
          <p:cNvPr id="4" name="Slide Number Placeholder 3"/>
          <p:cNvSpPr>
            <a:spLocks noGrp="1"/>
          </p:cNvSpPr>
          <p:nvPr>
            <p:ph type="sldNum" sz="quarter" idx="10"/>
          </p:nvPr>
        </p:nvSpPr>
        <p:spPr/>
        <p:txBody>
          <a:bodyPr/>
          <a:lstStyle/>
          <a:p>
            <a:fld id="{7315D334-D90C-4AEA-800C-0495C0DDD09C}" type="slidenum">
              <a:rPr lang="en-US" smtClean="0"/>
              <a:t>2</a:t>
            </a:fld>
            <a:endParaRPr lang="en-US"/>
          </a:p>
        </p:txBody>
      </p:sp>
    </p:spTree>
    <p:extLst>
      <p:ext uri="{BB962C8B-B14F-4D97-AF65-F5344CB8AC3E}">
        <p14:creationId xmlns:p14="http://schemas.microsoft.com/office/powerpoint/2010/main" val="1542229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The rite of passage is a very important process of maturation. Maturing work takes place gradually everyday and the passages are applied to the developmental tasks. Some cultures perform painful rites of passage to mark transition from childhood to adulthood. The modernized societies however mark the transition to adulthood with events such as graduating school, obtaining a driving license and getting a first job and volunteer works. The internships and volunteer work helps young people develop job skills as well as gain connections with future job employers and also learn about career choices. </a:t>
            </a:r>
          </a:p>
          <a:p>
            <a:endParaRPr lang="en-US" dirty="0"/>
          </a:p>
        </p:txBody>
      </p:sp>
      <p:sp>
        <p:nvSpPr>
          <p:cNvPr id="4" name="Slide Number Placeholder 3"/>
          <p:cNvSpPr>
            <a:spLocks noGrp="1"/>
          </p:cNvSpPr>
          <p:nvPr>
            <p:ph type="sldNum" sz="quarter" idx="10"/>
          </p:nvPr>
        </p:nvSpPr>
        <p:spPr/>
        <p:txBody>
          <a:bodyPr/>
          <a:lstStyle/>
          <a:p>
            <a:fld id="{7315D334-D90C-4AEA-800C-0495C0DDD09C}" type="slidenum">
              <a:rPr lang="en-US" smtClean="0"/>
              <a:t>3</a:t>
            </a:fld>
            <a:endParaRPr lang="en-US"/>
          </a:p>
        </p:txBody>
      </p:sp>
    </p:spTree>
    <p:extLst>
      <p:ext uri="{BB962C8B-B14F-4D97-AF65-F5344CB8AC3E}">
        <p14:creationId xmlns:p14="http://schemas.microsoft.com/office/powerpoint/2010/main" val="37804667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In my journey to adulthood, I have taken up summer jobs such as waiting in a café and took a volunteer job working with an institution that works with drugs recovering young adults in the community. The experience received while doing these works has helped me develop job skills as well as soft skills that have helped ,e learn how to interact and present well with others. </a:t>
            </a:r>
          </a:p>
          <a:p>
            <a:endParaRPr lang="en-US" dirty="0"/>
          </a:p>
        </p:txBody>
      </p:sp>
      <p:sp>
        <p:nvSpPr>
          <p:cNvPr id="4" name="Slide Number Placeholder 3"/>
          <p:cNvSpPr>
            <a:spLocks noGrp="1"/>
          </p:cNvSpPr>
          <p:nvPr>
            <p:ph type="sldNum" sz="quarter" idx="10"/>
          </p:nvPr>
        </p:nvSpPr>
        <p:spPr/>
        <p:txBody>
          <a:bodyPr/>
          <a:lstStyle/>
          <a:p>
            <a:fld id="{7315D334-D90C-4AEA-800C-0495C0DDD09C}" type="slidenum">
              <a:rPr lang="en-US" smtClean="0"/>
              <a:t>4</a:t>
            </a:fld>
            <a:endParaRPr lang="en-US"/>
          </a:p>
        </p:txBody>
      </p:sp>
    </p:spTree>
    <p:extLst>
      <p:ext uri="{BB962C8B-B14F-4D97-AF65-F5344CB8AC3E}">
        <p14:creationId xmlns:p14="http://schemas.microsoft.com/office/powerpoint/2010/main" val="41153672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Taking on a job before college or while in college is essential as it helps one build</a:t>
            </a:r>
            <a:r>
              <a:rPr lang="en-US" baseline="0" dirty="0" smtClean="0"/>
              <a:t> on life skills such as financial management as well as personal responsibility. Working part time jobs presents maturity and conscientiousness which are vital qualities for a successful adult.  Developing to adulthood brings out the understanding of one self and formation of adult experience of personal, social, emotional and cultural aspects of adulthood. </a:t>
            </a:r>
            <a:endParaRPr lang="en-US" dirty="0"/>
          </a:p>
        </p:txBody>
      </p:sp>
      <p:sp>
        <p:nvSpPr>
          <p:cNvPr id="4" name="Slide Number Placeholder 3"/>
          <p:cNvSpPr>
            <a:spLocks noGrp="1"/>
          </p:cNvSpPr>
          <p:nvPr>
            <p:ph type="sldNum" sz="quarter" idx="10"/>
          </p:nvPr>
        </p:nvSpPr>
        <p:spPr/>
        <p:txBody>
          <a:bodyPr/>
          <a:lstStyle/>
          <a:p>
            <a:fld id="{7315D334-D90C-4AEA-800C-0495C0DDD09C}" type="slidenum">
              <a:rPr lang="en-US" smtClean="0"/>
              <a:t>6</a:t>
            </a:fld>
            <a:endParaRPr lang="en-US"/>
          </a:p>
        </p:txBody>
      </p:sp>
    </p:spTree>
    <p:extLst>
      <p:ext uri="{BB962C8B-B14F-4D97-AF65-F5344CB8AC3E}">
        <p14:creationId xmlns:p14="http://schemas.microsoft.com/office/powerpoint/2010/main" val="30763409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journey</a:t>
            </a:r>
            <a:r>
              <a:rPr lang="en-US" baseline="0" dirty="0" smtClean="0"/>
              <a:t> to adulthood comes with many expectations form our families as well as the culture in terms of norms and values.</a:t>
            </a:r>
          </a:p>
          <a:p>
            <a:r>
              <a:rPr lang="en-US" baseline="0" dirty="0" smtClean="0"/>
              <a:t>The challenges of transitioning to adulthood moves beyond the social roles and identities as well as was of understanding the world of childhood to the tasks of learning how to live in ways that correspond to the life of adulthood. The family and culture expects when transitioning to adulthood one should have the ability to manage emotions, develop mature interpersonal relationships and be responsible for their actions. </a:t>
            </a:r>
            <a:endParaRPr lang="en-US" dirty="0"/>
          </a:p>
        </p:txBody>
      </p:sp>
      <p:sp>
        <p:nvSpPr>
          <p:cNvPr id="4" name="Slide Number Placeholder 3"/>
          <p:cNvSpPr>
            <a:spLocks noGrp="1"/>
          </p:cNvSpPr>
          <p:nvPr>
            <p:ph type="sldNum" sz="quarter" idx="10"/>
          </p:nvPr>
        </p:nvSpPr>
        <p:spPr/>
        <p:txBody>
          <a:bodyPr/>
          <a:lstStyle/>
          <a:p>
            <a:fld id="{7315D334-D90C-4AEA-800C-0495C0DDD09C}" type="slidenum">
              <a:rPr lang="en-US" smtClean="0"/>
              <a:t>7</a:t>
            </a:fld>
            <a:endParaRPr lang="en-US"/>
          </a:p>
        </p:txBody>
      </p:sp>
    </p:spTree>
    <p:extLst>
      <p:ext uri="{BB962C8B-B14F-4D97-AF65-F5344CB8AC3E}">
        <p14:creationId xmlns:p14="http://schemas.microsoft.com/office/powerpoint/2010/main" val="39281333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strengths for people in middle adulthood are production and care. </a:t>
            </a:r>
            <a:r>
              <a:rPr lang="en-US" sz="1200" kern="1200" dirty="0" smtClean="0">
                <a:solidFill>
                  <a:schemeClr val="tx1"/>
                </a:solidFill>
                <a:latin typeface="+mn-lt"/>
                <a:ea typeface="+mn-ea"/>
                <a:cs typeface="+mn-cs"/>
              </a:rPr>
              <a:t>Erikson perspective of middle adulthood is that that period is comprehensive and covers the entire life span.</a:t>
            </a:r>
          </a:p>
          <a:p>
            <a:r>
              <a:rPr lang="en-US" sz="1200" kern="1200" dirty="0" smtClean="0">
                <a:solidFill>
                  <a:schemeClr val="tx1"/>
                </a:solidFill>
                <a:latin typeface="+mn-lt"/>
                <a:ea typeface="+mn-ea"/>
                <a:cs typeface="+mn-cs"/>
              </a:rPr>
              <a:t>However, not everyone goes through the stages of adulthood at same time.  Levinson’s seasons of life theory takes on a perspective on the mid life crisis</a:t>
            </a:r>
            <a:r>
              <a:rPr lang="en-US" sz="1200" kern="1200" baseline="0" dirty="0" smtClean="0">
                <a:solidFill>
                  <a:schemeClr val="tx1"/>
                </a:solidFill>
                <a:latin typeface="+mn-lt"/>
                <a:ea typeface="+mn-ea"/>
                <a:cs typeface="+mn-cs"/>
              </a:rPr>
              <a:t> during adulthood. During the non-midlife crisis, transition is smooth. At this stage, many middle adults find their careers are blossoming and they feel younger than their real age.</a:t>
            </a:r>
            <a:endParaRPr lang="en-US" sz="1200" kern="1200" dirty="0" smtClean="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7315D334-D90C-4AEA-800C-0495C0DDD09C}" type="slidenum">
              <a:rPr lang="en-US" smtClean="0"/>
              <a:t>8</a:t>
            </a:fld>
            <a:endParaRPr lang="en-US"/>
          </a:p>
        </p:txBody>
      </p:sp>
    </p:spTree>
    <p:extLst>
      <p:ext uri="{BB962C8B-B14F-4D97-AF65-F5344CB8AC3E}">
        <p14:creationId xmlns:p14="http://schemas.microsoft.com/office/powerpoint/2010/main" val="9433117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latin typeface="Times New Roman" pitchFamily="18" charset="0"/>
                <a:cs typeface="Times New Roman" pitchFamily="18" charset="0"/>
              </a:rPr>
              <a:t>The</a:t>
            </a:r>
            <a:r>
              <a:rPr lang="en-US" baseline="0" dirty="0" smtClean="0">
                <a:latin typeface="Times New Roman" pitchFamily="18" charset="0"/>
                <a:cs typeface="Times New Roman" pitchFamily="18" charset="0"/>
              </a:rPr>
              <a:t> school institution influences teenagers and young adults when transitioning to adulthood. School is where students spend most of their time therefore it defines the life of a person in a major way. Students are able to leave behind the former ways of understanding and relating with people around them as well as move towards new forms of identity. In school, the students are prepared in adulthood transition in three dimensions; intellectually, social dimension and spiritual dimension.  </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7315D334-D90C-4AEA-800C-0495C0DDD09C}" type="slidenum">
              <a:rPr lang="en-US" smtClean="0"/>
              <a:t>9</a:t>
            </a:fld>
            <a:endParaRPr lang="en-US"/>
          </a:p>
        </p:txBody>
      </p:sp>
    </p:spTree>
    <p:extLst>
      <p:ext uri="{BB962C8B-B14F-4D97-AF65-F5344CB8AC3E}">
        <p14:creationId xmlns:p14="http://schemas.microsoft.com/office/powerpoint/2010/main" val="40889307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6F71A09-1E32-4F97-B38A-7365350163A0}" type="datetimeFigureOut">
              <a:rPr lang="en-US" smtClean="0"/>
              <a:t>2/5/2019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2BC837-B7AE-47C2-AE49-96B03E628FE1}"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6F71A09-1E32-4F97-B38A-7365350163A0}" type="datetimeFigureOut">
              <a:rPr lang="en-US" smtClean="0"/>
              <a:t>2/5/2019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2BC837-B7AE-47C2-AE49-96B03E628FE1}"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6F71A09-1E32-4F97-B38A-7365350163A0}" type="datetimeFigureOut">
              <a:rPr lang="en-US" smtClean="0"/>
              <a:t>2/5/2019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2BC837-B7AE-47C2-AE49-96B03E628FE1}"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6F71A09-1E32-4F97-B38A-7365350163A0}" type="datetimeFigureOut">
              <a:rPr lang="en-US" smtClean="0"/>
              <a:t>2/5/2019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22BC837-B7AE-47C2-AE49-96B03E628FE1}"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6F71A09-1E32-4F97-B38A-7365350163A0}" type="datetimeFigureOut">
              <a:rPr lang="en-US" smtClean="0"/>
              <a:t>2/5/2019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22BC837-B7AE-47C2-AE49-96B03E628FE1}"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6F71A09-1E32-4F97-B38A-7365350163A0}" type="datetimeFigureOut">
              <a:rPr lang="en-US" smtClean="0"/>
              <a:t>2/5/2019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22BC837-B7AE-47C2-AE49-96B03E628FE1}"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6F71A09-1E32-4F97-B38A-7365350163A0}" type="datetimeFigureOut">
              <a:rPr lang="en-US" smtClean="0"/>
              <a:t>2/5/2019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22BC837-B7AE-47C2-AE49-96B03E628FE1}"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6F71A09-1E32-4F97-B38A-7365350163A0}" type="datetimeFigureOut">
              <a:rPr lang="en-US" smtClean="0"/>
              <a:t>2/5/2019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22BC837-B7AE-47C2-AE49-96B03E628FE1}"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6F71A09-1E32-4F97-B38A-7365350163A0}" type="datetimeFigureOut">
              <a:rPr lang="en-US" smtClean="0"/>
              <a:t>2/5/2019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22BC837-B7AE-47C2-AE49-96B03E628FE1}"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6F71A09-1E32-4F97-B38A-7365350163A0}" type="datetimeFigureOut">
              <a:rPr lang="en-US" smtClean="0"/>
              <a:t>2/5/2019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2BC837-B7AE-47C2-AE49-96B03E628FE1}"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6F71A09-1E32-4F97-B38A-7365350163A0}" type="datetimeFigureOut">
              <a:rPr lang="en-US" smtClean="0"/>
              <a:t>2/5/2019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2BC837-B7AE-47C2-AE49-96B03E628FE1}"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6F71A09-1E32-4F97-B38A-7365350163A0}" type="datetimeFigureOut">
              <a:rPr lang="en-US" smtClean="0"/>
              <a:t>2/5/2019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22BC837-B7AE-47C2-AE49-96B03E628FE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Process of Becoming an Adult</a:t>
            </a:r>
            <a:endParaRPr lang="en-US" dirty="0"/>
          </a:p>
        </p:txBody>
      </p:sp>
      <p:sp>
        <p:nvSpPr>
          <p:cNvPr id="3" name="Subtitle 2"/>
          <p:cNvSpPr>
            <a:spLocks noGrp="1"/>
          </p:cNvSpPr>
          <p:nvPr>
            <p:ph type="subTitle" idx="1"/>
          </p:nvPr>
        </p:nvSpPr>
        <p:spPr/>
        <p:txBody>
          <a:bodyPr/>
          <a:lstStyle/>
          <a:p>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Skills Needed to Be an </a:t>
            </a:r>
            <a:r>
              <a:rPr lang="en-US" dirty="0"/>
              <a:t>I</a:t>
            </a:r>
            <a:r>
              <a:rPr lang="en-US" dirty="0" smtClean="0"/>
              <a:t>ndependent Adult</a:t>
            </a:r>
            <a:endParaRPr lang="en-US" dirty="0"/>
          </a:p>
        </p:txBody>
      </p:sp>
      <p:sp>
        <p:nvSpPr>
          <p:cNvPr id="3" name="Content Placeholder 2"/>
          <p:cNvSpPr>
            <a:spLocks noGrp="1"/>
          </p:cNvSpPr>
          <p:nvPr>
            <p:ph idx="1"/>
          </p:nvPr>
        </p:nvSpPr>
        <p:spPr/>
        <p:txBody>
          <a:bodyPr>
            <a:normAutofit fontScale="85000" lnSpcReduction="20000"/>
          </a:bodyPr>
          <a:lstStyle/>
          <a:p>
            <a:endParaRPr lang="en-US" b="1" dirty="0" smtClean="0"/>
          </a:p>
          <a:p>
            <a:r>
              <a:rPr lang="en-US" dirty="0" smtClean="0"/>
              <a:t>Money management : the ability to manage a budget, pay bills including rent, food , personal items and recreational activities</a:t>
            </a:r>
          </a:p>
          <a:p>
            <a:r>
              <a:rPr lang="en-US" dirty="0" smtClean="0"/>
              <a:t>Life skills : include aspects of home life such as doing laundry, cleaning, meal preparation and grocery shopping</a:t>
            </a:r>
          </a:p>
          <a:p>
            <a:r>
              <a:rPr lang="en-US" dirty="0" smtClean="0"/>
              <a:t>Shopping: understanding what stores are available and what items are sold. </a:t>
            </a:r>
          </a:p>
          <a:p>
            <a:r>
              <a:rPr lang="en-US" dirty="0" smtClean="0"/>
              <a:t>Understanding of the neighborhood and ways of getting around</a:t>
            </a:r>
          </a:p>
          <a:p>
            <a:r>
              <a:rPr lang="en-US" dirty="0" smtClean="0"/>
              <a:t>Time management </a:t>
            </a:r>
          </a:p>
          <a:p>
            <a:endParaRPr lang="en-US" b="1" dirty="0"/>
          </a:p>
          <a:p>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Rites of Passage To Adulthood</a:t>
            </a:r>
            <a:endParaRPr lang="en-US" dirty="0"/>
          </a:p>
        </p:txBody>
      </p:sp>
      <p:sp>
        <p:nvSpPr>
          <p:cNvPr id="3" name="Content Placeholder 2"/>
          <p:cNvSpPr>
            <a:spLocks noGrp="1"/>
          </p:cNvSpPr>
          <p:nvPr>
            <p:ph idx="1"/>
          </p:nvPr>
        </p:nvSpPr>
        <p:spPr/>
        <p:txBody>
          <a:bodyPr/>
          <a:lstStyle/>
          <a:p>
            <a:r>
              <a:rPr lang="en-US" dirty="0" smtClean="0"/>
              <a:t>I have experienced the following rites of passage </a:t>
            </a:r>
          </a:p>
          <a:p>
            <a:r>
              <a:rPr lang="en-US" dirty="0" smtClean="0"/>
              <a:t>Learning </a:t>
            </a:r>
            <a:r>
              <a:rPr lang="en-US" dirty="0"/>
              <a:t>to drive </a:t>
            </a:r>
            <a:r>
              <a:rPr lang="en-US" dirty="0" smtClean="0"/>
              <a:t>and obtaining a license, </a:t>
            </a:r>
            <a:endParaRPr lang="en-US" dirty="0"/>
          </a:p>
          <a:p>
            <a:r>
              <a:rPr lang="en-US" dirty="0" smtClean="0"/>
              <a:t>Getting my First </a:t>
            </a:r>
            <a:r>
              <a:rPr lang="en-US" dirty="0"/>
              <a:t>job</a:t>
            </a:r>
          </a:p>
          <a:p>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Accomplishments and experiences to help in the Journey to Adulthood</a:t>
            </a:r>
            <a:endParaRPr lang="en-US" dirty="0"/>
          </a:p>
        </p:txBody>
      </p:sp>
      <p:sp>
        <p:nvSpPr>
          <p:cNvPr id="3" name="Content Placeholder 2"/>
          <p:cNvSpPr>
            <a:spLocks noGrp="1"/>
          </p:cNvSpPr>
          <p:nvPr>
            <p:ph idx="1"/>
          </p:nvPr>
        </p:nvSpPr>
        <p:spPr/>
        <p:txBody>
          <a:bodyPr>
            <a:normAutofit/>
          </a:bodyPr>
          <a:lstStyle/>
          <a:p>
            <a:r>
              <a:rPr lang="en-US" dirty="0" smtClean="0"/>
              <a:t>Summer job waiting in a coffee shop.</a:t>
            </a:r>
          </a:p>
          <a:p>
            <a:r>
              <a:rPr lang="en-US" dirty="0" smtClean="0"/>
              <a:t>Volunteer job with a drug recovery institution for young adults.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Visuals that represent the steps on the journey to Adulthood</a:t>
            </a:r>
            <a:endParaRPr lang="en-US" dirty="0"/>
          </a:p>
        </p:txBody>
      </p:sp>
      <p:pic>
        <p:nvPicPr>
          <p:cNvPr id="1026" name="Picture 2"/>
          <p:cNvPicPr>
            <a:picLocks noGrp="1" noChangeAspect="1" noChangeArrowheads="1"/>
          </p:cNvPicPr>
          <p:nvPr>
            <p:ph idx="1"/>
          </p:nvPr>
        </p:nvPicPr>
        <p:blipFill>
          <a:blip r:embed="rId2" cstate="print"/>
          <a:srcRect/>
          <a:stretch>
            <a:fillRect/>
          </a:stretch>
        </p:blipFill>
        <p:spPr bwMode="auto">
          <a:xfrm>
            <a:off x="457200" y="1752600"/>
            <a:ext cx="1735683" cy="1295400"/>
          </a:xfrm>
          <a:prstGeom prst="rect">
            <a:avLst/>
          </a:prstGeom>
          <a:noFill/>
          <a:ln w="9525">
            <a:noFill/>
            <a:miter lim="800000"/>
            <a:headEnd/>
            <a:tailEnd/>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Past, current and future Journey</a:t>
            </a:r>
            <a:endParaRPr lang="en-US" dirty="0"/>
          </a:p>
        </p:txBody>
      </p:sp>
      <p:sp>
        <p:nvSpPr>
          <p:cNvPr id="3" name="Content Placeholder 2"/>
          <p:cNvSpPr>
            <a:spLocks noGrp="1"/>
          </p:cNvSpPr>
          <p:nvPr>
            <p:ph idx="1"/>
          </p:nvPr>
        </p:nvSpPr>
        <p:spPr/>
        <p:txBody>
          <a:bodyPr>
            <a:normAutofit fontScale="62500" lnSpcReduction="20000"/>
          </a:bodyPr>
          <a:lstStyle/>
          <a:p>
            <a:r>
              <a:rPr lang="en-US" dirty="0" smtClean="0"/>
              <a:t>In my past journey when I was a child I never took life seriously. With everything provided for there was nothing to worry. When asked to help with house chores I would feel like was being pressured  and I hated it. I never wanted to help with doing dishes, laundry and cleaning. Little did I know these were essential life skills that I needed to learn.</a:t>
            </a:r>
          </a:p>
          <a:p>
            <a:r>
              <a:rPr lang="en-US" dirty="0" smtClean="0"/>
              <a:t>Currently, I am working part time at a coffee shop and this has helped me learn how to build important life skills such as work ethic, personal responsibility and financial management. </a:t>
            </a:r>
          </a:p>
          <a:p>
            <a:r>
              <a:rPr lang="en-US" dirty="0" smtClean="0"/>
              <a:t>Future journey: as for my future journey I focus on getting a stable job that will enable me to provide for myself and family without struggle.  I intend to build on my work ethics as well financial management skills so as to find stability.</a:t>
            </a:r>
          </a:p>
          <a:p>
            <a:pPr>
              <a:buNone/>
            </a:pPr>
            <a:endParaRPr lang="en-US" dirty="0" smtClean="0"/>
          </a:p>
          <a:p>
            <a:r>
              <a:rPr lang="en-US" dirty="0" smtClean="0"/>
              <a:t>I will know that I have arrived to adulthood when I  will find stability in  a few aspects of life such as job stability, have a house , a nice car, family of my own and attain emotional intelligence and stability.</a:t>
            </a:r>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t>Relationship of the journey with norms, values and expectations from family and Culture</a:t>
            </a:r>
            <a:endParaRPr lang="en-US" sz="2800" dirty="0"/>
          </a:p>
        </p:txBody>
      </p:sp>
      <p:sp>
        <p:nvSpPr>
          <p:cNvPr id="3" name="Content Placeholder 2"/>
          <p:cNvSpPr>
            <a:spLocks noGrp="1"/>
          </p:cNvSpPr>
          <p:nvPr>
            <p:ph idx="1"/>
          </p:nvPr>
        </p:nvSpPr>
        <p:spPr/>
        <p:txBody>
          <a:bodyPr>
            <a:normAutofit/>
          </a:bodyPr>
          <a:lstStyle/>
          <a:p>
            <a:r>
              <a:rPr lang="en-US" dirty="0" smtClean="0"/>
              <a:t>Expectations from family and culture</a:t>
            </a:r>
          </a:p>
          <a:p>
            <a:r>
              <a:rPr lang="en-US" dirty="0" smtClean="0"/>
              <a:t>Independence</a:t>
            </a:r>
          </a:p>
          <a:p>
            <a:r>
              <a:rPr lang="en-US" dirty="0" err="1" smtClean="0"/>
              <a:t>Recomposition</a:t>
            </a:r>
            <a:r>
              <a:rPr lang="en-US" dirty="0" smtClean="0"/>
              <a:t> of convictions about what is true real and dependable</a:t>
            </a:r>
          </a:p>
          <a:p>
            <a:r>
              <a:rPr lang="en-US" dirty="0" smtClean="0"/>
              <a:t>Interaction with people different from me</a:t>
            </a:r>
          </a:p>
          <a:p>
            <a:r>
              <a:rPr lang="en-US" dirty="0" smtClean="0"/>
              <a:t>Learning healthy eating and exercising habits</a:t>
            </a:r>
          </a:p>
          <a:p>
            <a:r>
              <a:rPr lang="en-US" dirty="0" smtClean="0"/>
              <a:t>Developing social skills and leadership abilities</a:t>
            </a:r>
          </a:p>
          <a:p>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Journey to Adulthood and theorists</a:t>
            </a:r>
            <a:endParaRPr lang="en-US" dirty="0"/>
          </a:p>
        </p:txBody>
      </p:sp>
      <p:sp>
        <p:nvSpPr>
          <p:cNvPr id="3" name="Content Placeholder 2"/>
          <p:cNvSpPr>
            <a:spLocks noGrp="1"/>
          </p:cNvSpPr>
          <p:nvPr>
            <p:ph idx="1"/>
          </p:nvPr>
        </p:nvSpPr>
        <p:spPr/>
        <p:txBody>
          <a:bodyPr>
            <a:normAutofit fontScale="55000" lnSpcReduction="20000"/>
          </a:bodyPr>
          <a:lstStyle/>
          <a:p>
            <a:r>
              <a:rPr lang="en-US" dirty="0" smtClean="0"/>
              <a:t>Erikson’s Middle Adulthood</a:t>
            </a:r>
          </a:p>
          <a:p>
            <a:r>
              <a:rPr lang="en-US" dirty="0" smtClean="0"/>
              <a:t>Generatively versus stagnation stage </a:t>
            </a:r>
          </a:p>
          <a:p>
            <a:r>
              <a:rPr lang="en-US" dirty="0" smtClean="0"/>
              <a:t>According to Erikson people in middle age adulthood are more focused on family, community and work contributions. The central focus is on creativity and meaningful work. </a:t>
            </a:r>
          </a:p>
          <a:p>
            <a:r>
              <a:rPr lang="en-US" dirty="0" smtClean="0"/>
              <a:t>Middle adulthood is characterized by self absorption, </a:t>
            </a:r>
            <a:r>
              <a:rPr lang="en-US" dirty="0" err="1" smtClean="0"/>
              <a:t>generalitivity</a:t>
            </a:r>
            <a:r>
              <a:rPr lang="en-US" dirty="0" smtClean="0"/>
              <a:t> and stagnation. </a:t>
            </a:r>
            <a:endParaRPr lang="en-US" dirty="0"/>
          </a:p>
          <a:p>
            <a:r>
              <a:rPr lang="en-US" dirty="0" smtClean="0"/>
              <a:t>The tasks are associated with cultural values transmission through work and family</a:t>
            </a:r>
          </a:p>
          <a:p>
            <a:endParaRPr lang="en-US" dirty="0"/>
          </a:p>
          <a:p>
            <a:r>
              <a:rPr lang="en-US" dirty="0" smtClean="0"/>
              <a:t>Levinson Seasons of Life Theory</a:t>
            </a:r>
          </a:p>
          <a:p>
            <a:r>
              <a:rPr lang="en-US" dirty="0" smtClean="0"/>
              <a:t>According to Levinson, most people are susceptible to profound midlife crisis. The most critical ages are in late 30s, between 4o and 45  and early 4os. </a:t>
            </a:r>
          </a:p>
          <a:p>
            <a:r>
              <a:rPr lang="en-US" dirty="0" smtClean="0"/>
              <a:t>Most people are susceptible to fairly profound midlife crisis – Late 30s – Early 40s – Between 40 and 45 </a:t>
            </a:r>
          </a:p>
          <a:p>
            <a:r>
              <a:rPr lang="en-US" dirty="0" smtClean="0"/>
              <a:t>This stage of adulthood is the filled with uncertainty and indecision  usually brought by the realization that life is limited.</a:t>
            </a:r>
          </a:p>
          <a:p>
            <a:endParaRPr lang="en-US" dirty="0" smtClean="0"/>
          </a:p>
          <a:p>
            <a:endParaRPr lang="en-US" dirty="0" smtClean="0"/>
          </a:p>
          <a:p>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The most influential social institution on the journey</a:t>
            </a:r>
            <a:endParaRPr lang="en-US" dirty="0"/>
          </a:p>
        </p:txBody>
      </p:sp>
      <p:sp>
        <p:nvSpPr>
          <p:cNvPr id="3" name="Content Placeholder 2"/>
          <p:cNvSpPr>
            <a:spLocks noGrp="1"/>
          </p:cNvSpPr>
          <p:nvPr>
            <p:ph idx="1"/>
          </p:nvPr>
        </p:nvSpPr>
        <p:spPr/>
        <p:txBody>
          <a:bodyPr>
            <a:normAutofit lnSpcReduction="10000"/>
          </a:bodyPr>
          <a:lstStyle/>
          <a:p>
            <a:endParaRPr lang="en-US" dirty="0" smtClean="0"/>
          </a:p>
          <a:p>
            <a:pPr>
              <a:lnSpc>
                <a:spcPct val="200000"/>
              </a:lnSpc>
            </a:pPr>
            <a:r>
              <a:rPr lang="en-US" sz="2200" dirty="0" smtClean="0">
                <a:latin typeface="Times New Roman" pitchFamily="18" charset="0"/>
                <a:cs typeface="Times New Roman" pitchFamily="18" charset="0"/>
              </a:rPr>
              <a:t>School is the most influential institution on the journey to adulthood. It is the critical stage in the development of young adults.</a:t>
            </a:r>
          </a:p>
          <a:p>
            <a:pPr>
              <a:lnSpc>
                <a:spcPct val="200000"/>
              </a:lnSpc>
            </a:pPr>
            <a:r>
              <a:rPr lang="en-US" sz="2200" dirty="0" smtClean="0">
                <a:latin typeface="Times New Roman" pitchFamily="18" charset="0"/>
                <a:cs typeface="Times New Roman" pitchFamily="18" charset="0"/>
              </a:rPr>
              <a:t>Family is also an important institution that is influential on the adulthood journey. Children and teenagers learn mostly from their parents ‘ hard work, commitment and ambition. Parents teaching children life skills and strong work ethic beyond building character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3" name="Content Placeholder 2"/>
          <p:cNvSpPr>
            <a:spLocks noGrp="1"/>
          </p:cNvSpPr>
          <p:nvPr>
            <p:ph idx="1"/>
          </p:nvPr>
        </p:nvSpPr>
        <p:spPr/>
        <p:txBody>
          <a:bodyPr>
            <a:normAutofit/>
          </a:bodyPr>
          <a:lstStyle/>
          <a:p>
            <a:pPr>
              <a:lnSpc>
                <a:spcPct val="200000"/>
              </a:lnSpc>
            </a:pPr>
            <a:r>
              <a:rPr lang="en-US" sz="1600" dirty="0" err="1">
                <a:latin typeface="Times New Roman" pitchFamily="18" charset="0"/>
                <a:cs typeface="Times New Roman" pitchFamily="18" charset="0"/>
              </a:rPr>
              <a:t>Aktu</a:t>
            </a:r>
            <a:r>
              <a:rPr lang="en-US" sz="1600" dirty="0">
                <a:latin typeface="Times New Roman" pitchFamily="18" charset="0"/>
                <a:cs typeface="Times New Roman" pitchFamily="18" charset="0"/>
              </a:rPr>
              <a:t>, Y. (2016). Life Structure of Early Adulthood Period in Levinson's Theory. </a:t>
            </a:r>
            <a:r>
              <a:rPr lang="en-US" sz="1600" i="1" dirty="0" err="1">
                <a:latin typeface="Times New Roman" pitchFamily="18" charset="0"/>
                <a:cs typeface="Times New Roman" pitchFamily="18" charset="0"/>
              </a:rPr>
              <a:t>Psikiyatride</a:t>
            </a:r>
            <a:r>
              <a:rPr lang="en-US" sz="1600" i="1" dirty="0">
                <a:latin typeface="Times New Roman" pitchFamily="18" charset="0"/>
                <a:cs typeface="Times New Roman" pitchFamily="18" charset="0"/>
              </a:rPr>
              <a:t> </a:t>
            </a:r>
            <a:r>
              <a:rPr lang="en-US" sz="1600" i="1" dirty="0" err="1">
                <a:latin typeface="Times New Roman" pitchFamily="18" charset="0"/>
                <a:cs typeface="Times New Roman" pitchFamily="18" charset="0"/>
              </a:rPr>
              <a:t>Guncel</a:t>
            </a:r>
            <a:r>
              <a:rPr lang="en-US" sz="1600" i="1" dirty="0">
                <a:latin typeface="Times New Roman" pitchFamily="18" charset="0"/>
                <a:cs typeface="Times New Roman" pitchFamily="18" charset="0"/>
              </a:rPr>
              <a:t> </a:t>
            </a:r>
            <a:r>
              <a:rPr lang="en-US" sz="1600" i="1" dirty="0" err="1">
                <a:latin typeface="Times New Roman" pitchFamily="18" charset="0"/>
                <a:cs typeface="Times New Roman" pitchFamily="18" charset="0"/>
              </a:rPr>
              <a:t>Yaklasimlar</a:t>
            </a:r>
            <a:r>
              <a:rPr lang="en-US" sz="1600" dirty="0">
                <a:latin typeface="Times New Roman" pitchFamily="18" charset="0"/>
                <a:cs typeface="Times New Roman" pitchFamily="18" charset="0"/>
              </a:rPr>
              <a:t>, </a:t>
            </a:r>
            <a:r>
              <a:rPr lang="en-US" sz="1600" i="1" dirty="0">
                <a:latin typeface="Times New Roman" pitchFamily="18" charset="0"/>
                <a:cs typeface="Times New Roman" pitchFamily="18" charset="0"/>
              </a:rPr>
              <a:t>8</a:t>
            </a:r>
            <a:r>
              <a:rPr lang="en-US" sz="1600" dirty="0">
                <a:latin typeface="Times New Roman" pitchFamily="18" charset="0"/>
                <a:cs typeface="Times New Roman" pitchFamily="18" charset="0"/>
              </a:rPr>
              <a:t>(2), 162-177</a:t>
            </a:r>
            <a:r>
              <a:rPr lang="en-US" sz="1600" dirty="0" smtClean="0">
                <a:latin typeface="Times New Roman" pitchFamily="18" charset="0"/>
                <a:cs typeface="Times New Roman" pitchFamily="18" charset="0"/>
              </a:rPr>
              <a:t>.</a:t>
            </a:r>
          </a:p>
          <a:p>
            <a:pPr>
              <a:lnSpc>
                <a:spcPct val="200000"/>
              </a:lnSpc>
            </a:pPr>
            <a:r>
              <a:rPr lang="en-US" sz="1600" dirty="0" err="1">
                <a:latin typeface="Times New Roman" pitchFamily="18" charset="0"/>
                <a:cs typeface="Times New Roman" pitchFamily="18" charset="0"/>
              </a:rPr>
              <a:t>Sokol</a:t>
            </a:r>
            <a:r>
              <a:rPr lang="en-US" sz="1600" dirty="0">
                <a:latin typeface="Times New Roman" pitchFamily="18" charset="0"/>
                <a:cs typeface="Times New Roman" pitchFamily="18" charset="0"/>
              </a:rPr>
              <a:t>, J. T. (2009). Identity development throughout the lifetime: An examination of </a:t>
            </a:r>
            <a:r>
              <a:rPr lang="en-US" sz="1600" dirty="0" err="1">
                <a:latin typeface="Times New Roman" pitchFamily="18" charset="0"/>
                <a:cs typeface="Times New Roman" pitchFamily="18" charset="0"/>
              </a:rPr>
              <a:t>Eriksonian</a:t>
            </a:r>
            <a:r>
              <a:rPr lang="en-US" sz="1600" dirty="0">
                <a:latin typeface="Times New Roman" pitchFamily="18" charset="0"/>
                <a:cs typeface="Times New Roman" pitchFamily="18" charset="0"/>
              </a:rPr>
              <a:t> theory. </a:t>
            </a:r>
            <a:r>
              <a:rPr lang="en-US" sz="1600" i="1" dirty="0">
                <a:latin typeface="Times New Roman" pitchFamily="18" charset="0"/>
                <a:cs typeface="Times New Roman" pitchFamily="18" charset="0"/>
              </a:rPr>
              <a:t>Graduate Journal of Counseling Psychology</a:t>
            </a:r>
            <a:r>
              <a:rPr lang="en-US" sz="1600" dirty="0">
                <a:latin typeface="Times New Roman" pitchFamily="18" charset="0"/>
                <a:cs typeface="Times New Roman" pitchFamily="18" charset="0"/>
              </a:rPr>
              <a:t>, </a:t>
            </a:r>
            <a:r>
              <a:rPr lang="en-US" sz="1600" i="1" dirty="0">
                <a:latin typeface="Times New Roman" pitchFamily="18" charset="0"/>
                <a:cs typeface="Times New Roman" pitchFamily="18" charset="0"/>
              </a:rPr>
              <a:t>1</a:t>
            </a:r>
            <a:r>
              <a:rPr lang="en-US" sz="1600" dirty="0">
                <a:latin typeface="Times New Roman" pitchFamily="18" charset="0"/>
                <a:cs typeface="Times New Roman" pitchFamily="18" charset="0"/>
              </a:rPr>
              <a:t>(2), 14</a:t>
            </a:r>
            <a:r>
              <a:rPr lang="en-US" sz="1600" dirty="0" smtClean="0">
                <a:latin typeface="Times New Roman" pitchFamily="18" charset="0"/>
                <a:cs typeface="Times New Roman" pitchFamily="18" charset="0"/>
              </a:rPr>
              <a:t>.</a:t>
            </a:r>
          </a:p>
          <a:p>
            <a:pPr>
              <a:lnSpc>
                <a:spcPct val="200000"/>
              </a:lnSpc>
            </a:pPr>
            <a:r>
              <a:rPr lang="en-US" sz="1600" dirty="0">
                <a:latin typeface="Times New Roman" pitchFamily="18" charset="0"/>
                <a:cs typeface="Times New Roman" pitchFamily="18" charset="0"/>
              </a:rPr>
              <a:t>Collins, L.M.(2016).The skills needed to thrive as an independent adult. Retrieved from: https://www.deseretnews.com/article/865651650/The-launch-What-do-emerging-adults-need--to-thrive-as-they-leave-the-nest.html</a:t>
            </a:r>
          </a:p>
          <a:p>
            <a:pPr>
              <a:lnSpc>
                <a:spcPct val="200000"/>
              </a:lnSpc>
            </a:pPr>
            <a:endParaRPr lang="en-US" sz="1600" dirty="0">
              <a:latin typeface="Times New Roman" pitchFamily="18" charset="0"/>
              <a:cs typeface="Times New Roman" pitchFamily="18" charset="0"/>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181</TotalTime>
  <Words>1233</Words>
  <Application>Microsoft Office PowerPoint</Application>
  <PresentationFormat>On-screen Show (4:3)</PresentationFormat>
  <Paragraphs>65</Paragraphs>
  <Slides>10</Slides>
  <Notes>7</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Arial</vt:lpstr>
      <vt:lpstr>Calibri</vt:lpstr>
      <vt:lpstr>Times New Roman</vt:lpstr>
      <vt:lpstr>Office Theme</vt:lpstr>
      <vt:lpstr>Process of Becoming an Adult</vt:lpstr>
      <vt:lpstr>Skills Needed to Be an Independent Adult</vt:lpstr>
      <vt:lpstr>Rites of Passage To Adulthood</vt:lpstr>
      <vt:lpstr>Accomplishments and experiences to help in the Journey to Adulthood</vt:lpstr>
      <vt:lpstr>Visuals that represent the steps on the journey to Adulthood</vt:lpstr>
      <vt:lpstr>Past, current and future Journey</vt:lpstr>
      <vt:lpstr>Relationship of the journey with norms, values and expectations from family and Culture</vt:lpstr>
      <vt:lpstr>Journey to Adulthood and theorists</vt:lpstr>
      <vt:lpstr>The most influential social institution on the journey</vt:lpstr>
      <vt:lpstr>References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Process of Becoming an Adult</dc:title>
  <dc:creator>PRISCA</dc:creator>
  <cp:lastModifiedBy>Prof Scofied</cp:lastModifiedBy>
  <cp:revision>34</cp:revision>
  <dcterms:created xsi:type="dcterms:W3CDTF">2019-02-04T08:24:13Z</dcterms:created>
  <dcterms:modified xsi:type="dcterms:W3CDTF">2019-02-05T05:22:27Z</dcterms:modified>
</cp:coreProperties>
</file>